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62" r:id="rId5"/>
    <p:sldId id="265" r:id="rId6"/>
    <p:sldId id="266" r:id="rId7"/>
    <p:sldId id="267" r:id="rId8"/>
    <p:sldId id="268" r:id="rId9"/>
    <p:sldId id="308" r:id="rId10"/>
    <p:sldId id="291" r:id="rId11"/>
    <p:sldId id="290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9" r:id="rId32"/>
    <p:sldId id="288" r:id="rId33"/>
    <p:sldId id="292" r:id="rId34"/>
    <p:sldId id="294" r:id="rId35"/>
    <p:sldId id="293" r:id="rId36"/>
    <p:sldId id="297" r:id="rId37"/>
    <p:sldId id="296" r:id="rId38"/>
    <p:sldId id="298" r:id="rId39"/>
    <p:sldId id="299" r:id="rId40"/>
    <p:sldId id="303" r:id="rId41"/>
    <p:sldId id="304" r:id="rId42"/>
    <p:sldId id="305" r:id="rId43"/>
    <p:sldId id="306" r:id="rId44"/>
    <p:sldId id="307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86"/>
  </p:normalViewPr>
  <p:slideViewPr>
    <p:cSldViewPr snapToGrid="0">
      <p:cViewPr varScale="1">
        <p:scale>
          <a:sx n="70" d="100"/>
          <a:sy n="70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EC37-39EA-6B4D-A392-39AF0BE418F0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3333-1FDB-144E-8F5B-15961DA83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965" y="896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30500" y="4090549"/>
            <a:ext cx="6731000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2082302"/>
            <a:ext cx="6731000" cy="174406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6800"/>
              </a:lnSpc>
              <a:spcBef>
                <a:spcPts val="0"/>
              </a:spcBef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0501" y="4743767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1507" y="4743767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9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BBE4F4F-DF4A-58BE-F1D7-E89A7B29C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1741090"/>
            <a:ext cx="11196637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ECBC20-ACE1-9C41-1673-A5CA2D3F9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947627-4520-2914-7C3C-F4BBCF21A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A8F3CF-C7E7-A391-7120-71456DC41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2570" y="1747519"/>
            <a:ext cx="4045908" cy="4045908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5900861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69C1BED-EA5D-8F44-8546-75F28CF06C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C70CCA-55E3-93F9-DACE-7685ADEB2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754678-DF8D-EDC9-9E29-1713B8CED1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5880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E4681C8-D175-8832-948E-458199F7B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9322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7799DC5-BAB9-E6D5-5A0C-ECB756485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3AC319-7DD5-EDF0-D770-4518E0F6E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94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86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0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1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64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9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7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74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86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B9DA3D14-8A1C-5A61-0F20-6ABD6586A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560E5-4A42-3808-FB1E-B87018540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3810000" cy="50387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9987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DF8B2-535F-987D-C642-37ACA195774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C517C65-BD6E-464F-64DD-B541E87EE4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7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43B7CA6B-4C41-E4D0-93F6-4114761D45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7955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5903F4-6CDC-2AD0-0E78-4425F03DB9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9680" y="777240"/>
            <a:ext cx="5323840" cy="5303520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B335E-EC94-0F75-D0B3-826CE9EB158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154F78-DCEF-6822-DAB2-AAB99AA3C7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89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ea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0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i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65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14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ec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59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Red P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8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0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utterf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12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Flami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67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Main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76F5E15-9546-3982-2354-BCBCD382E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A31F614-BB5A-A9C3-E26B-D1DF2FA1B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6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231486-9677-A4D7-401B-1CFE94528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2562F8D-39AE-FBA7-CC7D-E6377FC52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0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D1E7624-F9A9-888A-1992-71348D9EF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7407F62-BA48-E3A5-52EB-C0AF92F2F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10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3F3FD3E-A313-1150-23EB-3EB99B8B54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5721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990A9-434F-4AC4-F6A7-62E18D135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0DBFB6B-7508-7483-84DC-EDA330142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904662-4627-4E51-0E92-B4CE59DB2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4A24C9C-F59E-1C77-B5E3-F6F75025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9D5FD9-4055-9CBF-6A4E-734817944B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8875" y="1622425"/>
            <a:ext cx="5953125" cy="4208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4D43BA8-685E-C548-08A1-33C08C9F55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0FD87DF-5F70-08CD-7D0E-B47F3FAEA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3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B62972-F6CC-76F6-CB16-A31B15CCE9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86" y="1622336"/>
            <a:ext cx="4529543" cy="4529543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44C6BF3-2839-F9C0-ADBC-9048307C9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E053B67-CC6A-25DA-0866-2B948BDDB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27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ircle 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89CCBF5-7004-5136-D027-012BD717B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3642" y="1583742"/>
            <a:ext cx="2750982" cy="2750982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D24BD8-4ECE-98BB-D0C4-013E351258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6467" y="2654227"/>
            <a:ext cx="3792451" cy="3792451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AD192BF-6B6A-C49A-8EE4-23DFE3AC9A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751B23-E603-A471-EE26-1A0504F5D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18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035373-D708-7DAE-6765-9EDABF44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2337"/>
            <a:ext cx="5652919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3B3836-3CD7-143C-9E7E-E80B67DBC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7B9BE1-701E-9861-E75C-6AFAED584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8A77887-AE92-A6D4-A5C5-BD5F5B883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13AFD7-135F-7E9B-1748-27CE1C18A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723056B-252D-4230-4595-1D2C61E83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0EEFF0-F4F8-099A-BF61-4E0B34B7C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3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ED874D-4DA7-D956-79F9-F30DF79395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F96CCF-B2A2-E6CB-96E8-23EED82F1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8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612499-C73F-4A82-192C-E69835E62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1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7CFED7C-90F9-2795-339C-AF7287581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87396-0F33-B80B-D589-8C3594BFF529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086A291-0858-0E95-8319-05DFF7C9FF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96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B4E762-FDD7-081C-9E09-BF53BAEE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90A7F7E-F8AD-E076-EFFD-4A5497DC5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BDD1-D522-5482-768C-39B29603C9A3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AF67A48-B4F4-E13A-9F3A-DF40B1DAE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81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7BAAA7-F3E3-A36F-DF09-862637414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CFEEEC3-E093-E3EF-0FCE-5E43704B50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6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F72FE6E-3197-0FDC-4614-8D570A279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5C8FEF-365C-AF16-8C35-586A0F1502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6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836B0E-123D-DC85-614D-2A0693E9D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66841E-8EBD-7BC0-3760-58322A78AB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07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E11198D-964B-557B-AEE5-CCA473820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2C622E-7F16-F65E-E735-E8DAFBB90B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1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2F4D63E-60C7-DD23-4D4F-DE9C38D9E5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1B90DEE-33EF-1866-4345-4F5B8F2E79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19E82-B6E7-EAA3-5EC8-863EF37CC6B6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AD9D015-7F71-B3F3-4B51-2C3D492419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378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028A1B1-5821-6302-190A-B2F064DCF1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52EACDE-FB63-60C3-9953-B10369E7E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88C99-5EDD-7085-4F58-3538EDE2E7DB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E910175-9862-DDE6-BAEF-25AE4BEB51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018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0D2A8F-4E6E-315C-2F92-F0763309A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55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080639-A592-4276-FCC6-026E599640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901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455123C-E095-99B3-AC5A-65FC0CFE18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972BD-C41D-1D2B-9878-3C69BF371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488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C7BAFC1A-8603-0144-AA7D-76677DEBAB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2543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C5DE-C6FD-FEE9-DEFE-3DC382DC865D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A88189-8843-454A-C295-F581FF112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199" b="46179"/>
          <a:stretch>
            <a:fillRect/>
          </a:stretch>
        </p:blipFill>
        <p:spPr>
          <a:xfrm>
            <a:off x="0" y="6904"/>
            <a:ext cx="5096436" cy="369103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AA60B8-A57D-186D-3F0C-A59A62812F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5096436" cy="369794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9226" b="-8545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21F5CC-B606-7D17-3DC3-E9141DAB7AB5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319425-0362-AFE9-CD1B-B8B0C981BD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162CC9-6973-C61B-8069-9E4A99A99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2E253F09-FEC2-45BF-7231-3258707CE7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D7247-F16D-FBBE-6484-C24530207A2B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650A1D-3EAF-F059-A448-C7863E2B37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8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rstudio.github.io/cheatsheets/html/rmarkdown.html" TargetMode="External"/><Relationship Id="rId3" Type="http://schemas.openxmlformats.org/officeDocument/2006/relationships/hyperlink" Target="https://docs.qgis.org/3.40/en/docs/gentle_gis_introduction/coordinate_reference_systems.html" TargetMode="External"/><Relationship Id="rId7" Type="http://schemas.openxmlformats.org/officeDocument/2006/relationships/hyperlink" Target="https://rstudio.github.io/leaflet/articles/leaflet.html" TargetMode="External"/><Relationship Id="rId2" Type="http://schemas.openxmlformats.org/officeDocument/2006/relationships/hyperlink" Target="https://r-spatial.github.io/sf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gplot2.tidyverse.org/reference/ggtheme.html" TargetMode="External"/><Relationship Id="rId5" Type="http://schemas.openxmlformats.org/officeDocument/2006/relationships/hyperlink" Target="https://www.esri.com/arcgis-blog/products/arcgis-pro/mapping/mercator-its-not-hip-to-be-square" TargetMode="External"/><Relationship Id="rId10" Type="http://schemas.openxmlformats.org/officeDocument/2006/relationships/hyperlink" Target="https://quarto.org/docs/output-formats/html-themes.html" TargetMode="External"/><Relationship Id="rId4" Type="http://schemas.openxmlformats.org/officeDocument/2006/relationships/hyperlink" Target="https://www.esri.com/arcgis-blog/products/arcgis-pro/education/earth-peel" TargetMode="External"/><Relationship Id="rId9" Type="http://schemas.openxmlformats.org/officeDocument/2006/relationships/hyperlink" Target="https://rstudio.github.io/cheatsheets/html/quarto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ojson.io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2D2E0F-22F3-C076-6319-1280549135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1495794"/>
          </a:xfrm>
        </p:spPr>
        <p:txBody>
          <a:bodyPr/>
          <a:lstStyle/>
          <a:p>
            <a:r>
              <a:rPr lang="en-GB" sz="3600" dirty="0"/>
              <a:t>From spatial data to published interactive maps using 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C4A1F-05B0-B342-B28B-DC34CD3AC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5773B20-2EA3-F698-8FE0-8BB0D7DD4B06}"/>
              </a:ext>
            </a:extLst>
          </p:cNvPr>
          <p:cNvSpPr txBox="1">
            <a:spLocks/>
          </p:cNvSpPr>
          <p:nvPr/>
        </p:nvSpPr>
        <p:spPr>
          <a:xfrm>
            <a:off x="912991" y="5374065"/>
            <a:ext cx="44830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5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Wanda Bodnar</a:t>
            </a:r>
          </a:p>
        </p:txBody>
      </p:sp>
    </p:spTree>
    <p:extLst>
      <p:ext uri="{BB962C8B-B14F-4D97-AF65-F5344CB8AC3E}">
        <p14:creationId xmlns:p14="http://schemas.microsoft.com/office/powerpoint/2010/main" val="32663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7102-15BF-4066-0A67-678F9CEC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A273-63AF-E9D5-D9D1-3CFCD9E2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08B95-D2CC-A65E-F10B-AB5E71053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A </a:t>
            </a:r>
            <a:r>
              <a:rPr lang="en-US" dirty="0" err="1"/>
              <a:t>GeoJSON</a:t>
            </a:r>
            <a:r>
              <a:rPr lang="en-US" dirty="0"/>
              <a:t> file is a simple, text-based format for storing spatial data (geographic features and their attributes) in a way that works across many tools: GIS software, R, and web maps. It is written in JSON (JavaScript Object Notation) and designed for web mapping and data sharing.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3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8519-FD3B-EFE1-9738-F1A370D6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C1A5-3E14-CBC7-1326-9992C30E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A0D3E-C792-EE3D-6AEE-ABEEBD0D0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6561010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Every </a:t>
            </a:r>
            <a:r>
              <a:rPr lang="en-US" dirty="0" err="1"/>
              <a:t>GeoJSON</a:t>
            </a:r>
            <a:r>
              <a:rPr lang="en-US" dirty="0"/>
              <a:t> file has three parts:</a:t>
            </a:r>
          </a:p>
          <a:p>
            <a:pPr marL="1485900" lvl="2" indent="-342900"/>
            <a:r>
              <a:rPr lang="en-US" sz="2400" dirty="0"/>
              <a:t>Geometry: shape: e.g. point, line or polygon</a:t>
            </a:r>
          </a:p>
          <a:p>
            <a:pPr marL="1485900" lvl="2" indent="-342900"/>
            <a:r>
              <a:rPr lang="en-US" sz="2400" dirty="0"/>
              <a:t>Properties: attribute table (IDs, names, categories)</a:t>
            </a:r>
          </a:p>
          <a:p>
            <a:pPr marL="1485900" lvl="2" indent="-342900"/>
            <a:r>
              <a:rPr lang="en-US" sz="2400" dirty="0"/>
              <a:t>Coordinate reference system: Usually WGS84 (longitude, latitude)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5439C-263C-29C4-AB16-E997669C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669" t="11475"/>
          <a:stretch>
            <a:fillRect/>
          </a:stretch>
        </p:blipFill>
        <p:spPr>
          <a:xfrm>
            <a:off x="6912864" y="1741090"/>
            <a:ext cx="2309032" cy="417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4B562-1286-4B4A-5BD0-86EC9193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00" t="10931"/>
          <a:stretch>
            <a:fillRect/>
          </a:stretch>
        </p:blipFill>
        <p:spPr>
          <a:xfrm>
            <a:off x="9433560" y="1741090"/>
            <a:ext cx="2396858" cy="41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6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ECB4-1C3A-9738-7586-FB6A3903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01C0-02F4-2E05-071A-AE6601BE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7F63-39DD-69B3-4C48-1F1D6742E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save the point, line and polygon data in a single .</a:t>
            </a:r>
            <a:r>
              <a:rPr lang="en-US" sz="2400" dirty="0" err="1"/>
              <a:t>geojson</a:t>
            </a:r>
            <a:r>
              <a:rPr lang="en-US" sz="2400" dirty="0"/>
              <a:t> file?</a:t>
            </a:r>
          </a:p>
          <a:p>
            <a:pPr marL="1028700" lvl="1" indent="-342900"/>
            <a:r>
              <a:rPr lang="en-GB" dirty="0"/>
              <a:t>Yes, but most GIS software and analysis tools expect one geometry type per layer. Mixing points, lines, and polygons makes spatial operations ambiguous and error-prone, so best practice is to store each geometry type in a separate file or layer.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54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E271D-ED17-D164-BFE7-1B735BD2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321-27C8-AC2E-A692-70BAD002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96C2-E19F-DFA9-7AC8-B25B6FB94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GB" dirty="0"/>
              <a:t>A shapefile is a classic GIS vector data format, originally developed by ESRI, and still widely used in desktop GIS.</a:t>
            </a:r>
          </a:p>
          <a:p>
            <a:pPr marL="1028700" lvl="1" indent="-342900"/>
            <a:r>
              <a:rPr lang="en-GB" dirty="0"/>
              <a:t>It stores:</a:t>
            </a:r>
          </a:p>
          <a:p>
            <a:pPr marL="1485900" lvl="2" indent="-342900"/>
            <a:r>
              <a:rPr lang="en-GB" sz="2400" dirty="0"/>
              <a:t>geometry (points, lines, or polygons)</a:t>
            </a:r>
          </a:p>
          <a:p>
            <a:pPr marL="1485900" lvl="2" indent="-342900"/>
            <a:r>
              <a:rPr lang="en-GB" sz="2400" dirty="0"/>
              <a:t>attributes (a table)</a:t>
            </a:r>
          </a:p>
          <a:p>
            <a:pPr marL="1485900" lvl="2" indent="-342900"/>
            <a:r>
              <a:rPr lang="en-GB" sz="2400" dirty="0"/>
              <a:t>spatial reference information</a:t>
            </a:r>
          </a:p>
        </p:txBody>
      </p:sp>
    </p:spTree>
    <p:extLst>
      <p:ext uri="{BB962C8B-B14F-4D97-AF65-F5344CB8AC3E}">
        <p14:creationId xmlns:p14="http://schemas.microsoft.com/office/powerpoint/2010/main" val="4781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D7AB-B78A-ACB1-0F33-5FD6DAB9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CFD1-A8FA-E4CE-DFA2-DC44D52B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A028-6513-4663-AA9F-8B3D28607A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US" dirty="0"/>
              <a:t>Despite the name, a shapefile is actually a set of files that must stay together.</a:t>
            </a:r>
          </a:p>
          <a:p>
            <a:pPr marL="1028700" lvl="1" indent="-342900"/>
            <a:r>
              <a:rPr lang="en-US" dirty="0"/>
              <a:t>The three core components are: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shp</a:t>
            </a:r>
            <a:r>
              <a:rPr lang="en-US" sz="2400" dirty="0"/>
              <a:t>: geometry (the shapes)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shx</a:t>
            </a:r>
            <a:r>
              <a:rPr lang="en-US" sz="2400" dirty="0"/>
              <a:t>: index (how shapes are stored)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dbf</a:t>
            </a:r>
            <a:r>
              <a:rPr lang="en-US" sz="2400" dirty="0"/>
              <a:t>: attribute table</a:t>
            </a:r>
          </a:p>
          <a:p>
            <a:pPr marL="1028700" lvl="1" indent="-342900"/>
            <a:r>
              <a:rPr lang="en-US" dirty="0"/>
              <a:t>Common additional files: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prj</a:t>
            </a:r>
            <a:r>
              <a:rPr lang="en-US" sz="2400" dirty="0"/>
              <a:t>: coordinate reference system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cpg</a:t>
            </a:r>
            <a:r>
              <a:rPr lang="en-US" sz="2400" dirty="0"/>
              <a:t>: text encoding</a:t>
            </a:r>
          </a:p>
          <a:p>
            <a:pPr marL="1028700" lvl="1" indent="-342900"/>
            <a:r>
              <a:rPr lang="en-US" dirty="0"/>
              <a:t>If you lose or rename one of these, the shapefile may break.</a:t>
            </a:r>
          </a:p>
          <a:p>
            <a:pPr marL="1028700" lvl="1" indent="-342900"/>
            <a:r>
              <a:rPr lang="en-US" dirty="0"/>
              <a:t>Best to covert it to .</a:t>
            </a:r>
            <a:r>
              <a:rPr lang="en-US" dirty="0" err="1"/>
              <a:t>geojson</a:t>
            </a:r>
            <a:r>
              <a:rPr lang="en-US" dirty="0"/>
              <a:t> when web mapping (e.g. in QGIS)</a:t>
            </a:r>
          </a:p>
        </p:txBody>
      </p:sp>
    </p:spTree>
    <p:extLst>
      <p:ext uri="{BB962C8B-B14F-4D97-AF65-F5344CB8AC3E}">
        <p14:creationId xmlns:p14="http://schemas.microsoft.com/office/powerpoint/2010/main" val="26311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81E-7B5A-F106-27BF-2EB0ADCF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A112-0104-61DD-F3D4-6D2B9B0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0655F-61FC-391D-D8E1-2D17837DC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18657"/>
              </p:ext>
            </p:extLst>
          </p:nvPr>
        </p:nvGraphicFramePr>
        <p:xfrm>
          <a:off x="477012" y="2234184"/>
          <a:ext cx="11237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494">
                  <a:extLst>
                    <a:ext uri="{9D8B030D-6E8A-4147-A177-3AD203B41FA5}">
                      <a16:colId xmlns:a16="http://schemas.microsoft.com/office/drawing/2014/main" val="254507901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777666273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184784219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90927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6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Shapefile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Widely supported, fast for small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Multi-file structure, 2GB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5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GeoJson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Single file, best for web-mapping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efficient for large / complex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8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Tabular (point)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Simple, easy to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GIS native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91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0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B291-6094-CF2E-1D2C-1B910713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2FD8-2D31-700A-6C42-CF35A723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2285F-80F3-8FC3-4BAF-0ADCBE313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the Data folder: </a:t>
            </a:r>
          </a:p>
          <a:p>
            <a:pPr marL="1028700" lvl="1" indent="-342900"/>
            <a:r>
              <a:rPr lang="en-GB" dirty="0"/>
              <a:t>one .csv</a:t>
            </a:r>
          </a:p>
          <a:p>
            <a:pPr marL="1028700" lvl="1" indent="-342900"/>
            <a:r>
              <a:rPr lang="en-GB" dirty="0"/>
              <a:t>one .</a:t>
            </a:r>
            <a:r>
              <a:rPr lang="en-GB" dirty="0" err="1"/>
              <a:t>geojson</a:t>
            </a:r>
            <a:endParaRPr lang="en-GB" dirty="0"/>
          </a:p>
          <a:p>
            <a:pPr marL="1028700" lvl="1" indent="-342900"/>
            <a:r>
              <a:rPr lang="en-GB" dirty="0"/>
              <a:t>one shapefile folder with point, line and polygon data</a:t>
            </a:r>
          </a:p>
        </p:txBody>
      </p:sp>
    </p:spTree>
    <p:extLst>
      <p:ext uri="{BB962C8B-B14F-4D97-AF65-F5344CB8AC3E}">
        <p14:creationId xmlns:p14="http://schemas.microsoft.com/office/powerpoint/2010/main" val="345239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B5AF8-8CAA-A595-BA3B-B69CC63C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CE0-C08E-5425-57AC-AEB3F305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6B175-4260-1600-A221-2ED4A46CE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867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 Studio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R studio:</a:t>
            </a:r>
          </a:p>
          <a:p>
            <a:pPr marL="1028700" lvl="1" indent="-342900"/>
            <a:r>
              <a:rPr lang="en-GB" dirty="0"/>
              <a:t>New R script</a:t>
            </a:r>
          </a:p>
          <a:p>
            <a:pPr marL="1028700" lvl="1" indent="-342900"/>
            <a:r>
              <a:rPr lang="en-GB" dirty="0"/>
              <a:t>Set WD</a:t>
            </a:r>
          </a:p>
          <a:p>
            <a:pPr marL="1028700" lvl="1" indent="-342900"/>
            <a:r>
              <a:rPr lang="en-GB" dirty="0"/>
              <a:t>Packages</a:t>
            </a:r>
          </a:p>
          <a:p>
            <a:pPr marL="1485900" lvl="2" indent="-342900"/>
            <a:r>
              <a:rPr lang="en-GB" sz="2400" dirty="0"/>
              <a:t>Help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E316B-413F-DF64-5705-D23B630B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27"/>
          <a:stretch>
            <a:fillRect/>
          </a:stretch>
        </p:blipFill>
        <p:spPr>
          <a:xfrm>
            <a:off x="5675376" y="1887394"/>
            <a:ext cx="5690616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567F-BF2F-C29A-37C1-57B67738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83E-E9D8-813E-B82E-0BA8FEC0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D4D8-EF37-40C2-0183-BB22B5542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.csv file</a:t>
            </a:r>
          </a:p>
          <a:p>
            <a:pPr marL="1028700" lvl="1" indent="-342900"/>
            <a:r>
              <a:rPr lang="en-GB" dirty="0"/>
              <a:t>Load</a:t>
            </a:r>
          </a:p>
          <a:p>
            <a:pPr marL="1028700" lvl="1" indent="-342900"/>
            <a:r>
              <a:rPr lang="en-GB" dirty="0"/>
              <a:t>Glimpse</a:t>
            </a:r>
          </a:p>
          <a:p>
            <a:pPr marL="1028700" lvl="1" indent="-342900"/>
            <a:r>
              <a:rPr lang="en-GB" dirty="0"/>
              <a:t>Conversion to spatial data</a:t>
            </a:r>
          </a:p>
          <a:p>
            <a:pPr marL="1485900" lvl="2" indent="-342900"/>
            <a:r>
              <a:rPr lang="en-GB" sz="2400" dirty="0"/>
              <a:t>.csv has no built-in understanding of geography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.</a:t>
            </a:r>
            <a:r>
              <a:rPr lang="en-GB" sz="2400" dirty="0" err="1"/>
              <a:t>geojson</a:t>
            </a:r>
            <a:r>
              <a:rPr lang="en-GB" sz="2400" dirty="0"/>
              <a:t> and .</a:t>
            </a:r>
            <a:r>
              <a:rPr lang="en-GB" sz="2400" dirty="0" err="1"/>
              <a:t>shp</a:t>
            </a:r>
            <a:endParaRPr lang="en-GB" sz="2400" dirty="0"/>
          </a:p>
          <a:p>
            <a:pPr marL="1143000" lvl="1" indent="-457200"/>
            <a:r>
              <a:rPr lang="en-GB" dirty="0"/>
              <a:t>Already contain geometry definitions and CRS information</a:t>
            </a:r>
          </a:p>
          <a:p>
            <a:pPr marL="1143000" lvl="1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5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8FFC-3E3C-4990-E32B-95CB8B5B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7629-280D-DFC6-DCD0-33FDC358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C118-BED0-D3B6-3D06-2C2B4D7562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A coordinate reference system, or CRS, defines how to measure and represent locations on Earth (3D) as coordinates on a map (2D)</a:t>
            </a:r>
          </a:p>
          <a:p>
            <a:pPr marL="1485900" lvl="2" indent="-342900"/>
            <a:r>
              <a:rPr lang="en-US" sz="2400" dirty="0"/>
              <a:t>CRS tells the computer what the numbers mean</a:t>
            </a:r>
          </a:p>
          <a:p>
            <a:pPr marL="1485900" lvl="2" indent="-342900"/>
            <a:r>
              <a:rPr lang="en-US" sz="2400" dirty="0"/>
              <a:t>Without it, coordinates are just numbers</a:t>
            </a:r>
          </a:p>
          <a:p>
            <a:pPr marL="1028700" lvl="1" indent="-342900"/>
            <a:r>
              <a:rPr lang="en-US" dirty="0"/>
              <a:t>Earth is roughly spherical</a:t>
            </a:r>
          </a:p>
          <a:p>
            <a:pPr marL="1028700" lvl="1" indent="-342900"/>
            <a:r>
              <a:rPr lang="en-US" dirty="0"/>
              <a:t>Impossible to flatten it into a 2D map without distorting at least one of its geographic properties: area, shape, distance, or direction</a:t>
            </a:r>
            <a:endParaRPr lang="en-GB" dirty="0"/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2460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2F5A-B436-B0C3-E2B6-5278312D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9FC29-A5EC-4E7B-7EEC-6A0BC1692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822113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10.00 – 11.00: Session 1 — Creating and loading spatial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11.00 – 12.00: Session 2 — Publication-ready static maps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12.00 – 13.00: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13.00 – 14.00: Session 3 — Interactive maps and mixed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14.00 – 15.00: Session 4 — Publishing maps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5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2F33-DF87-6636-24F3-C61A918A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570F-54CE-6035-3075-3AE916B4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DAB8-0A26-D15D-B5DA-5AEB7A7FB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20769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Cylindrical: These are widely used for world maps and navigation</a:t>
            </a:r>
          </a:p>
          <a:p>
            <a:pPr marL="1028700" lvl="1" indent="-342900"/>
            <a:r>
              <a:rPr lang="en-US" dirty="0"/>
              <a:t>Conic: Best for mid-latitude regions</a:t>
            </a:r>
          </a:p>
          <a:p>
            <a:pPr marL="1028700" lvl="1" indent="-342900"/>
            <a:r>
              <a:rPr lang="en-US" dirty="0"/>
              <a:t>Planar: For polar regions or maps showing directions from a central point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543E63-5C72-173E-0239-0BDB9BD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83" y="1741090"/>
            <a:ext cx="6142833" cy="4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9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2A4A-0544-3E1E-CA61-415810D7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820-C165-5283-183A-9E916735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5B512-CD14-9C92-B348-EB685B6A8C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8845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Conformal: Maintains local shapes and angles accurately</a:t>
            </a:r>
          </a:p>
        </p:txBody>
      </p:sp>
      <p:pic>
        <p:nvPicPr>
          <p:cNvPr id="2050" name="Picture 2" descr="modern Mercator projection map">
            <a:extLst>
              <a:ext uri="{FF2B5EF4-FFF2-40B4-BE49-F238E27FC236}">
                <a16:creationId xmlns:a16="http://schemas.microsoft.com/office/drawing/2014/main" id="{44AF8438-B34F-19D7-61E7-F90E2032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64" y="3009900"/>
            <a:ext cx="4428871" cy="37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5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7B7A-123F-8433-8D67-A27DB0C3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5248-1E58-E724-3DD4-48669CB8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F18E-F4F4-E22A-F071-6AA476664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Equal-Area: Maintains the relative size of landmasses but distorts their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4FA4F-48D3-6C37-85DA-D776BA8F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522" y="3130514"/>
            <a:ext cx="5522955" cy="35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6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4AF5-CCE8-5B3A-F97B-DA59220F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D931-625B-A29C-63F4-E1138ED1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5F84-A307-C946-5874-50F3A40728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Equidistant: Maintains accurate distance between one or two specific points and all other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41C2-51FD-21C3-E14F-2F0317B5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56" y="3351275"/>
            <a:ext cx="3319272" cy="331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DE2C5-F723-D346-DC01-469BDF74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59" y="3506724"/>
            <a:ext cx="4519747" cy="3163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2498E-9E9B-E489-C843-D741A28A4F3A}"/>
              </a:ext>
            </a:extLst>
          </p:cNvPr>
          <p:cNvSpPr txBox="1"/>
          <p:nvPr/>
        </p:nvSpPr>
        <p:spPr>
          <a:xfrm>
            <a:off x="230886" y="3566159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Azimuthal Equidistant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ECD19-D0B2-94C0-066F-04022C2597A1}"/>
              </a:ext>
            </a:extLst>
          </p:cNvPr>
          <p:cNvSpPr txBox="1"/>
          <p:nvPr/>
        </p:nvSpPr>
        <p:spPr>
          <a:xfrm>
            <a:off x="6986083" y="3430785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Equidistant Conic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632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F5EA-06A9-1922-8FB8-D77B5652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7958-7E09-B0BE-E852-F4FDAB79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D91E-B087-CF61-F4DE-ECDDE1C34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AuthaGraph</a:t>
            </a:r>
            <a:r>
              <a:rPr lang="en-US" dirty="0"/>
              <a:t>: aims to accurately represent the spherical Earth on a flat rectangle by minimizing distortion of continents' sizes and shapes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4A0F8D-F7C8-3C49-38AC-0637CAD8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8" y="2950905"/>
            <a:ext cx="8695944" cy="37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3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AC6B-0EBC-1B6C-EFE6-3283CA3C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6850-DD5B-CB59-6650-62C2CE7A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7C09-9718-9925-C1A9-FEF8BAC9B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4846574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Spilhaus</a:t>
            </a:r>
            <a:r>
              <a:rPr lang="en-US" dirty="0"/>
              <a:t> World Ocean Map Projection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4C8E8-D93D-0B17-4FA7-706863AA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32" y="1552876"/>
            <a:ext cx="4942268" cy="50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4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3A4C-B308-4906-5B90-76036D0D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39E13F-0EA2-0C04-23A2-C6900703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444" y="3886200"/>
            <a:ext cx="4335556" cy="2789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BB311-6D8A-4273-AE02-6569981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229F-78C0-7E1F-12E4-D564C8547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someone working in ecology or conservation, which projection type works best?</a:t>
            </a:r>
          </a:p>
          <a:p>
            <a:pPr marL="1028700" lvl="1" indent="-342900"/>
            <a:r>
              <a:rPr lang="en-US" dirty="0"/>
              <a:t>Equal-area (or equivalent) projection  </a:t>
            </a:r>
          </a:p>
          <a:p>
            <a:pPr marL="1485900" lvl="2" indent="-342900"/>
            <a:r>
              <a:rPr lang="en-US" sz="2400" dirty="0"/>
              <a:t>Global map: Equal Earth, Mollweide, Gall-Peters, Goode's Homolosine</a:t>
            </a:r>
          </a:p>
          <a:p>
            <a:pPr marL="1485900" lvl="2" indent="-342900"/>
            <a:r>
              <a:rPr lang="en-US" sz="2400" dirty="0"/>
              <a:t>Mid-latitude: Albers Equal-Area Conic</a:t>
            </a:r>
          </a:p>
          <a:p>
            <a:pPr marL="1485900" lvl="2" indent="-342900"/>
            <a:r>
              <a:rPr lang="en-US" sz="2400" dirty="0"/>
              <a:t>Polar region: Lambert Azimuthal Equal-Area (centered on the pole)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B082CAD-DF5D-BE2C-2245-6FB6717E9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E5CA4-8EEE-B37E-D3B1-8F517C30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34" y="3822192"/>
            <a:ext cx="4435034" cy="2853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32313-4056-1F46-A97B-3B80BD40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5" y="3822192"/>
            <a:ext cx="4435035" cy="2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3DA-020E-4A53-36D0-F7F1912D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3465-7B62-44B0-2593-121FD510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F328-A920-79DC-3EBA-359D4BAE5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R Studio…</a:t>
            </a:r>
          </a:p>
          <a:p>
            <a:pPr marL="1028700" lvl="1" indent="-342900"/>
            <a:r>
              <a:rPr lang="en-US" dirty="0" err="1"/>
              <a:t>ggplot</a:t>
            </a:r>
            <a:r>
              <a:rPr lang="en-US" dirty="0"/>
              <a:t>(world) +  </a:t>
            </a:r>
          </a:p>
          <a:p>
            <a:r>
              <a:rPr lang="en-US" dirty="0"/>
              <a:t>		</a:t>
            </a:r>
            <a:r>
              <a:rPr lang="en-US" dirty="0" err="1"/>
              <a:t>geom_sf</a:t>
            </a:r>
            <a:r>
              <a:rPr lang="en-US" dirty="0"/>
              <a:t>() +</a:t>
            </a:r>
          </a:p>
          <a:p>
            <a:r>
              <a:rPr lang="en-US" dirty="0"/>
              <a:t>		</a:t>
            </a:r>
            <a:r>
              <a:rPr lang="en-US" dirty="0" err="1"/>
              <a:t>coord_sf</a:t>
            </a:r>
            <a:r>
              <a:rPr lang="en-US" dirty="0"/>
              <a:t>(</a:t>
            </a:r>
            <a:r>
              <a:rPr lang="en-US" dirty="0" err="1"/>
              <a:t>crs</a:t>
            </a:r>
            <a:r>
              <a:rPr lang="en-US" dirty="0"/>
              <a:t> = </a:t>
            </a:r>
            <a:r>
              <a:rPr lang="en-US" dirty="0" err="1"/>
              <a:t>st_crs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8857</a:t>
            </a:r>
            <a:r>
              <a:rPr lang="en-US" dirty="0"/>
              <a:t>)) +  </a:t>
            </a:r>
          </a:p>
          <a:p>
            <a:r>
              <a:rPr lang="en-US" dirty="0"/>
              <a:t>		</a:t>
            </a:r>
            <a:r>
              <a:rPr lang="en-US" dirty="0" err="1"/>
              <a:t>ggtitle</a:t>
            </a:r>
            <a:r>
              <a:rPr lang="en-US" dirty="0"/>
              <a:t>("World Map (Equal Earth - </a:t>
            </a:r>
            <a:r>
              <a:rPr lang="en-US" dirty="0">
                <a:solidFill>
                  <a:srgbClr val="FF0000"/>
                </a:solidFill>
              </a:rPr>
              <a:t>EPSG:8857</a:t>
            </a:r>
            <a:r>
              <a:rPr lang="en-US" dirty="0"/>
              <a:t>)") + </a:t>
            </a:r>
          </a:p>
          <a:p>
            <a:r>
              <a:rPr lang="en-US" dirty="0"/>
              <a:t>		</a:t>
            </a:r>
            <a:r>
              <a:rPr lang="en-US" dirty="0" err="1"/>
              <a:t>theme_minimal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FE65353-BC6F-B3F0-93D8-78FEA0CB0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69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81B6-3FAC-1243-295D-9A54668A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E6C9-C2FB-AFAA-726C-7F7A7D76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D1E5D-E428-52B1-E424-DFA1B5FA5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stands for European Petroleum Survey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code is a unique identifier used to represent coordinate systems</a:t>
            </a:r>
          </a:p>
          <a:p>
            <a:pPr marL="1028700" lvl="1" indent="-342900"/>
            <a:r>
              <a:rPr lang="en-US" dirty="0"/>
              <a:t>EPSG:4326: The most widely used geographic coordinate system, used by GPS and standard global datasets</a:t>
            </a:r>
          </a:p>
          <a:p>
            <a:pPr marL="1028700" lvl="1" indent="-342900"/>
            <a:r>
              <a:rPr lang="en-US" dirty="0"/>
              <a:t>EPSG:3857: The Web Mercator projection used by Google Map and OpenStreetMap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24F71CE-E63C-C89D-EB86-672ABD0CD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59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98B03-F9DC-B78C-E2A8-7A0B4DAF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35A-F89F-337D-F40A-BFA9931D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712FB-5651-7849-9EF9-69352A9DC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</a:t>
            </a:r>
          </a:p>
          <a:p>
            <a:pPr marL="1028700" lvl="1" indent="-342900"/>
            <a:r>
              <a:rPr lang="en-US" dirty="0"/>
              <a:t>Convert .</a:t>
            </a:r>
            <a:r>
              <a:rPr lang="en-US" dirty="0" err="1"/>
              <a:t>shp</a:t>
            </a:r>
            <a:r>
              <a:rPr lang="en-US" dirty="0"/>
              <a:t> to .</a:t>
            </a:r>
            <a:r>
              <a:rPr lang="en-US" dirty="0" err="1"/>
              <a:t>geojson</a:t>
            </a:r>
            <a:endParaRPr lang="en-US" dirty="0"/>
          </a:p>
          <a:p>
            <a:pPr marL="1028700" lvl="1" indent="-342900"/>
            <a:r>
              <a:rPr lang="en-US" dirty="0"/>
              <a:t>Convert .csv to .</a:t>
            </a:r>
            <a:r>
              <a:rPr lang="en-US" dirty="0" err="1"/>
              <a:t>geojson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E7A12CF-FBA7-1783-457C-32DC63CED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2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CAED-6B4C-ED57-2C84-A52AE4B7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B6-EA2F-F9F8-E161-3A34FC13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0943-D953-F56C-A7ED-48C761A38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 and </a:t>
            </a:r>
            <a:r>
              <a:rPr lang="en-GB" sz="2400" dirty="0" err="1"/>
              <a:t>Rstudio</a:t>
            </a:r>
            <a:endParaRPr lang="en-GB" sz="2400" dirty="0"/>
          </a:p>
          <a:p>
            <a:pPr marL="1028700" lvl="1" indent="-342900"/>
            <a:r>
              <a:rPr lang="en-GB" sz="2500" dirty="0"/>
              <a:t>Source: </a:t>
            </a:r>
            <a:r>
              <a:rPr lang="en-GB" sz="2500" dirty="0">
                <a:hlinkClick r:id="rId2"/>
              </a:rPr>
              <a:t>posit.co/download/rstudio-desktop/ </a:t>
            </a:r>
            <a:endParaRPr lang="en-GB" sz="2500" dirty="0"/>
          </a:p>
          <a:p>
            <a:pPr marL="1028700" lvl="1" indent="-342900"/>
            <a:r>
              <a:rPr lang="en-GB" dirty="0"/>
              <a:t>Download R and install R first then R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D2BB-00F1-8FB7-6CAE-6A4F0299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46CBD-A6C1-CA1A-7F5A-281C5C452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FD6B3-1E84-3A67-D900-21AADCA65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56424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BF4B-1E78-29CC-CE51-5D947468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63B5-8582-C814-D717-1AAEEB12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Publication-ready static maps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26DA0-01EA-5CD8-AC4D-C9E6F5684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local spatial data (points, lines, polygons)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them in a clean </a:t>
            </a:r>
            <a:r>
              <a:rPr lang="en-US" sz="2400" dirty="0" err="1"/>
              <a:t>ggplot</a:t>
            </a:r>
            <a:r>
              <a:rPr lang="en-US" sz="2400" dirty="0"/>
              <a:t>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layers (ArcGIS + Natural Earth)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Zoom to area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Export a high-resolution figure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custom publication theme function 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980968A-09F9-416D-5AF2-9659A904B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5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41F42-E5EE-E069-6E2B-F2047B0D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034590-168E-D35E-F523-C44AE70C41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Lunch 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8098F-C93D-199A-7589-25B14A558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71187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B8D6-8977-C510-4628-95BB5022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73984-25C5-B1BE-6C88-3ADA87339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05F02-EFC3-4915-CB38-55B9649FD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2146695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374-7183-EE64-A251-E6E50068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9A36-AEB7-B2F9-6DD0-4CCEFAE3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Interactive maps and mixed data sources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44756-BABC-0411-7C63-09C6CBE7F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basic leaflet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local map with points, lines, polygons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data layers (ArcGIS + </a:t>
            </a:r>
            <a:r>
              <a:rPr lang="en-US" sz="2400" dirty="0" err="1"/>
              <a:t>GeoJSON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fully functional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add raster layer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EB2FE54-1218-46FD-B699-A31B3B8A1D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62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379F-D4A2-D47B-3FAD-E1137544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7F3FC4-46AA-41AA-4E19-D24B75C44A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6AFB9-F720-8C38-630B-172525311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18212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9F9E8-EFCD-10A0-E555-ACBDDC91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735E-F1E2-D4E1-FB67-53132DB6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Publishing maps online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AE9E-A379-40A8-E6F4-82DC40B30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basics for publishing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Creating a simple R Markdown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Embedding the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Publishing via GitHub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Sharing the live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Quatro page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E34CCF2-5628-A435-5358-16977E8CC1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2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A8F8-9B6C-F58E-5173-B096882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B0ED-FC72-92EC-1FFB-A49C1FF13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repository on GitHub</a:t>
            </a:r>
          </a:p>
          <a:p>
            <a:pPr marL="1028700" lvl="1" indent="-342900"/>
            <a:r>
              <a:rPr lang="en-GB" dirty="0"/>
              <a:t>Add README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with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Set a location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File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Markdown file -&gt; save to relevant folder</a:t>
            </a:r>
          </a:p>
        </p:txBody>
      </p:sp>
    </p:spTree>
    <p:extLst>
      <p:ext uri="{BB962C8B-B14F-4D97-AF65-F5344CB8AC3E}">
        <p14:creationId xmlns:p14="http://schemas.microsoft.com/office/powerpoint/2010/main" val="2113365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A783-C199-2BBF-3D96-5D07EDDE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1500-1D5E-9DE4-C799-C93A5B85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3AFA1-B6CA-7F2D-C058-59F0BC08DB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 overview</a:t>
            </a:r>
          </a:p>
          <a:p>
            <a:pPr marL="1028700" lvl="1" indent="-342900"/>
            <a:r>
              <a:rPr lang="en-GB" dirty="0"/>
              <a:t>YAML header</a:t>
            </a:r>
          </a:p>
          <a:p>
            <a:pPr marL="1485900" lvl="2" indent="-342900"/>
            <a:r>
              <a:rPr lang="en-GB" sz="2400" dirty="0"/>
              <a:t>Title, author and so on</a:t>
            </a:r>
          </a:p>
          <a:p>
            <a:pPr marL="1028700" lvl="1" indent="-342900"/>
            <a:r>
              <a:rPr lang="en-GB" dirty="0"/>
              <a:t>Body</a:t>
            </a:r>
          </a:p>
          <a:p>
            <a:pPr marL="1485900" lvl="2" indent="-342900"/>
            <a:r>
              <a:rPr lang="en-GB" sz="2400" dirty="0"/>
              <a:t>Headings: #, ##, ###</a:t>
            </a:r>
          </a:p>
          <a:p>
            <a:pPr marL="1485900" lvl="2" indent="-342900"/>
            <a:r>
              <a:rPr lang="en-GB" sz="2400" dirty="0"/>
              <a:t>Paragraph</a:t>
            </a:r>
          </a:p>
          <a:p>
            <a:pPr marL="1028700" lvl="1" indent="-342900"/>
            <a:r>
              <a:rPr lang="en-GB" dirty="0"/>
              <a:t>Code chunks</a:t>
            </a:r>
          </a:p>
          <a:p>
            <a:pPr marL="1485900" lvl="2" indent="-342900"/>
            <a:r>
              <a:rPr lang="en-GB" sz="2400" dirty="0"/>
              <a:t>echo = FALSE → hide code (show results only)</a:t>
            </a:r>
          </a:p>
          <a:p>
            <a:pPr marL="1485900" lvl="2" indent="-342900"/>
            <a:r>
              <a:rPr lang="en-GB" sz="2400" dirty="0"/>
              <a:t>message = FALSE, warning = FALSE → suppress messages/warnings</a:t>
            </a:r>
          </a:p>
          <a:p>
            <a:pPr marL="1028700" lvl="1" indent="-342900"/>
            <a:r>
              <a:rPr lang="en-GB" dirty="0"/>
              <a:t>Set up chunk</a:t>
            </a:r>
          </a:p>
          <a:p>
            <a:pPr marL="1028700" lvl="1" indent="-342900"/>
            <a:r>
              <a:rPr lang="en-GB" dirty="0"/>
              <a:t>Output + rendering (“Knit”)</a:t>
            </a:r>
          </a:p>
        </p:txBody>
      </p:sp>
    </p:spTree>
    <p:extLst>
      <p:ext uri="{BB962C8B-B14F-4D97-AF65-F5344CB8AC3E}">
        <p14:creationId xmlns:p14="http://schemas.microsoft.com/office/powerpoint/2010/main" val="110012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8ABF-E446-E7AD-33F6-C9CED823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7032-4453-692B-8B11-6152BECC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322D7-9A24-0EF5-8DBE-CA9D4983C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</a:t>
            </a:r>
          </a:p>
          <a:p>
            <a:pPr marL="1028700" lvl="1" indent="-342900"/>
            <a:r>
              <a:rPr lang="en-GB" dirty="0"/>
              <a:t>Copy over set up</a:t>
            </a:r>
          </a:p>
          <a:p>
            <a:pPr marL="1028700" lvl="1" indent="-342900"/>
            <a:r>
              <a:rPr lang="en-GB" dirty="0"/>
              <a:t>Copy over code</a:t>
            </a:r>
          </a:p>
          <a:p>
            <a:pPr marL="1028700" lvl="1" indent="-342900"/>
            <a:r>
              <a:rPr lang="en-GB" dirty="0"/>
              <a:t>Add header, text</a:t>
            </a:r>
          </a:p>
          <a:p>
            <a:pPr marL="1028700" lvl="1" indent="-342900"/>
            <a:r>
              <a:rPr lang="en-GB" dirty="0"/>
              <a:t>Code chunk</a:t>
            </a:r>
          </a:p>
          <a:p>
            <a:pPr marL="1485900" lvl="2" indent="-342900"/>
            <a:r>
              <a:rPr lang="en-GB" sz="2400" dirty="0"/>
              <a:t>{r, echo=FALSE, message=FALSE, warning=FALSE}</a:t>
            </a:r>
          </a:p>
        </p:txBody>
      </p:sp>
    </p:spTree>
    <p:extLst>
      <p:ext uri="{BB962C8B-B14F-4D97-AF65-F5344CB8AC3E}">
        <p14:creationId xmlns:p14="http://schemas.microsoft.com/office/powerpoint/2010/main" val="78376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C11DF-538E-02F4-4309-9386C3D2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6B8D-6F93-B706-309C-DD2BD7D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DB8E7-3592-10E9-2EA8-CD6514959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required R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98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4358-F0BE-32F7-E88C-705A62FF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CCBC-3189-84CA-EC5E-D202FF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3877-03E5-95E8-BD59-EE98309F6B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GitHub</a:t>
            </a:r>
          </a:p>
          <a:p>
            <a:pPr marL="1028700" lvl="1" indent="-342900"/>
            <a:r>
              <a:rPr lang="en-GB" dirty="0"/>
              <a:t>File explorer</a:t>
            </a:r>
          </a:p>
          <a:p>
            <a:pPr marL="1028700" lvl="1" indent="-342900"/>
            <a:r>
              <a:rPr lang="en-GB" dirty="0"/>
              <a:t>index.html</a:t>
            </a:r>
          </a:p>
          <a:p>
            <a:pPr marL="1028700" lvl="1" indent="-342900"/>
            <a:r>
              <a:rPr lang="en-GB" dirty="0"/>
              <a:t>GitHub Desktop –update</a:t>
            </a:r>
          </a:p>
          <a:p>
            <a:pPr marL="1028700" lvl="1" indent="-342900"/>
            <a:r>
              <a:rPr lang="en-GB" dirty="0"/>
              <a:t>GitHub online</a:t>
            </a:r>
          </a:p>
          <a:p>
            <a:pPr marL="1485900" lvl="2" indent="-342900"/>
            <a:r>
              <a:rPr lang="en-GB" sz="2400" dirty="0"/>
              <a:t>Repository</a:t>
            </a:r>
          </a:p>
          <a:p>
            <a:pPr marL="1485900" lvl="2" indent="-342900"/>
            <a:r>
              <a:rPr lang="en-GB" sz="2400" dirty="0"/>
              <a:t>Pages</a:t>
            </a:r>
          </a:p>
          <a:p>
            <a:pPr marL="1485900" lvl="2" indent="-342900"/>
            <a:r>
              <a:rPr lang="en-GB" sz="2400" dirty="0"/>
              <a:t>Deploy from main branch</a:t>
            </a:r>
          </a:p>
          <a:p>
            <a:pPr marL="1485900" lvl="2" indent="-342900"/>
            <a:r>
              <a:rPr lang="en-GB" sz="2400" dirty="0"/>
              <a:t>Visit page</a:t>
            </a:r>
          </a:p>
        </p:txBody>
      </p:sp>
    </p:spTree>
    <p:extLst>
      <p:ext uri="{BB962C8B-B14F-4D97-AF65-F5344CB8AC3E}">
        <p14:creationId xmlns:p14="http://schemas.microsoft.com/office/powerpoint/2010/main" val="87845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CD4F-A181-4B37-56A1-26BB687E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8E7A-F61B-6F1E-5DBB-CE8AC351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7829C-85FC-BD15-8D3C-E025114C2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Quarto page</a:t>
            </a:r>
          </a:p>
          <a:p>
            <a:pPr marL="1028700" lvl="1" indent="-342900"/>
            <a:r>
              <a:rPr lang="en-US" sz="2500" dirty="0"/>
              <a:t>Single page</a:t>
            </a:r>
          </a:p>
          <a:p>
            <a:pPr marL="1028700" lvl="1" indent="-342900"/>
            <a:r>
              <a:rPr lang="en-US" sz="2500" dirty="0"/>
              <a:t>Theme</a:t>
            </a:r>
          </a:p>
          <a:p>
            <a:pPr marL="1028700" lvl="1" indent="-342900"/>
            <a:r>
              <a:rPr lang="en-US" sz="2500" dirty="0"/>
              <a:t>Tabs</a:t>
            </a:r>
          </a:p>
        </p:txBody>
      </p:sp>
    </p:spTree>
    <p:extLst>
      <p:ext uri="{BB962C8B-B14F-4D97-AF65-F5344CB8AC3E}">
        <p14:creationId xmlns:p14="http://schemas.microsoft.com/office/powerpoint/2010/main" val="253811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0485-646D-AB0C-44BB-AE0564D6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4EC-29C8-8E6C-16D8-A053264F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36158-33C9-E9C8-A64F-370F4A669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https://r-spatial.github.io/sf/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https://docs.qgis.org/3.40/en/docs/gentle_gis_introduction/coordinate_reference_systems.html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https://www.esri.com/arcgis-blog/products/arcgis-pro/education/earth-peel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5"/>
              </a:rPr>
              <a:t>https://www.esri.com/arcgis-blog/products/arcgis-pro/mapping/mercator-its-not-hip-to-be-square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https://ggplot2.tidyverse.org/reference/ggtheme.html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7"/>
              </a:rPr>
              <a:t>https://rstudio.github.io/leaflet/articles/leaflet.html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8"/>
              </a:rPr>
              <a:t>https://rstudio.github.io/cheatsheets/html/rmarkdown.html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9"/>
              </a:rPr>
              <a:t>https://rstudio.github.io/cheatsheets/html/quarto.html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10"/>
              </a:rPr>
              <a:t>https://quarto.org/docs/output-formats/html-themes.html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1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D8A0-9286-BA25-DB48-F2889E30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9D6-D3E6-CCC8-29F8-B9427C2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AD77-0354-6280-37CE-2EC4A9F8F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088825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up a GitHub account</a:t>
            </a:r>
          </a:p>
          <a:p>
            <a:pPr marL="1028700" lvl="1" indent="-342900"/>
            <a:r>
              <a:rPr lang="en-GB" dirty="0"/>
              <a:t>Link with R Studio</a:t>
            </a:r>
          </a:p>
          <a:p>
            <a:pPr marL="1028700" lvl="1" indent="-342900"/>
            <a:r>
              <a:rPr lang="en-GB" dirty="0"/>
              <a:t>Using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Tools -&gt; Global options -&gt; Copilot -&gt; Enable </a:t>
            </a:r>
            <a:r>
              <a:rPr lang="en-GB" sz="2400" dirty="0" err="1"/>
              <a:t>Github</a:t>
            </a:r>
            <a:r>
              <a:rPr lang="en-GB" sz="2400" dirty="0"/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4123C-5C90-0CC7-F327-9794DBFD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8"/>
          <a:stretch>
            <a:fillRect/>
          </a:stretch>
        </p:blipFill>
        <p:spPr>
          <a:xfrm>
            <a:off x="5831739" y="1805098"/>
            <a:ext cx="6014921" cy="44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ED19-7D83-F966-98F3-A8280028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063C-FB45-845B-62D4-A90332FA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info and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37A45-85C2-5BCC-B3CD-EF401CEA5D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703242" cy="3848100"/>
          </a:xfrm>
        </p:spPr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3200" b="1" dirty="0"/>
              <a:t>	github.com/wandabodnar/ioz</a:t>
            </a:r>
          </a:p>
          <a:p>
            <a:endParaRPr lang="en-US" sz="2400" dirty="0"/>
          </a:p>
        </p:txBody>
      </p:sp>
      <p:pic>
        <p:nvPicPr>
          <p:cNvPr id="6" name="Graphic 5" descr="Link with solid fill">
            <a:extLst>
              <a:ext uri="{FF2B5EF4-FFF2-40B4-BE49-F238E27FC236}">
                <a16:creationId xmlns:a16="http://schemas.microsoft.com/office/drawing/2014/main" id="{892F955D-6C96-55CF-3540-DAF098C07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288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3D31-9F80-3B97-D8D7-F81C124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5F2B6-18CC-5093-D1DE-BEB739F90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A3E88-062B-B68C-EB0A-B5218BA4D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15503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BC9A-26C6-57BA-C40F-8A8DBB6C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261-6102-527C-F947-B52574FD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5F2A-E6F8-6199-DA0F-511683198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tabular + spatial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 geometry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/ align CRS across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layers in one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projection choices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convert to </a:t>
            </a:r>
            <a:r>
              <a:rPr lang="en-US" sz="2400" dirty="0" err="1"/>
              <a:t>GeoJSON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23C8138-8353-0100-2A22-C9C523DAC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5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474BC-4A18-B56B-BEF4-BEFEE257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D7B3-F4EF-06CB-149C-B3618417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A2F94-28FA-51C9-AD51-CC7CAE07E5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dedicated folder called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Open </a:t>
            </a:r>
            <a:r>
              <a:rPr lang="en-GB" sz="2400" u="sng" dirty="0">
                <a:hlinkClick r:id="rId2"/>
              </a:rPr>
              <a:t>geojson.io/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Create: 1 point (site), 1 line (transect), 1 polygon (area of interest)</a:t>
            </a:r>
          </a:p>
          <a:p>
            <a:pPr marL="1028700" lvl="1" indent="-342900"/>
            <a:r>
              <a:rPr lang="en-US" dirty="0"/>
              <a:t>Explore 3D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1–2 attributes (e.g. id, type)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Export: .</a:t>
            </a:r>
            <a:r>
              <a:rPr lang="en-GB" sz="2400" dirty="0" err="1"/>
              <a:t>geojson</a:t>
            </a:r>
            <a:r>
              <a:rPr lang="en-GB" sz="2400" dirty="0"/>
              <a:t>, .csv, .</a:t>
            </a:r>
            <a:r>
              <a:rPr lang="en-GB" sz="2400" dirty="0" err="1"/>
              <a:t>shp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704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SL Colours">
      <a:dk1>
        <a:srgbClr val="000000"/>
      </a:dk1>
      <a:lt1>
        <a:srgbClr val="FFFFFF"/>
      </a:lt1>
      <a:dk2>
        <a:srgbClr val="008B45"/>
      </a:dk2>
      <a:lt2>
        <a:srgbClr val="E7E6E6"/>
      </a:lt2>
      <a:accent1>
        <a:srgbClr val="008B45"/>
      </a:accent1>
      <a:accent2>
        <a:srgbClr val="ED7923"/>
      </a:accent2>
      <a:accent3>
        <a:srgbClr val="004EFF"/>
      </a:accent3>
      <a:accent4>
        <a:srgbClr val="C7F700"/>
      </a:accent4>
      <a:accent5>
        <a:srgbClr val="79C143"/>
      </a:accent5>
      <a:accent6>
        <a:srgbClr val="BD0C00"/>
      </a:accent6>
      <a:hlink>
        <a:srgbClr val="00DEFF"/>
      </a:hlink>
      <a:folHlink>
        <a:srgbClr val="FFD2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F7A770D4F04A8DE80DA36C60E67C" ma:contentTypeVersion="15" ma:contentTypeDescription="Create a new document." ma:contentTypeScope="" ma:versionID="6bc201a6241224a27ea9354322a0f1d2">
  <xsd:schema xmlns:xsd="http://www.w3.org/2001/XMLSchema" xmlns:xs="http://www.w3.org/2001/XMLSchema" xmlns:p="http://schemas.microsoft.com/office/2006/metadata/properties" xmlns:ns2="d011b47b-220d-4a1d-af1d-9b262a736b8f" xmlns:ns3="a76c915c-8981-485f-a885-994dcc66509e" xmlns:ns4="8723e1a0-6a8d-4ea5-bca6-8d9f731559a1" targetNamespace="http://schemas.microsoft.com/office/2006/metadata/properties" ma:root="true" ma:fieldsID="3480e1cdaaecddb89d8cb767a03cdec0" ns2:_="" ns3:_="" ns4:_="">
    <xsd:import namespace="d011b47b-220d-4a1d-af1d-9b262a736b8f"/>
    <xsd:import namespace="a76c915c-8981-485f-a885-994dcc66509e"/>
    <xsd:import namespace="8723e1a0-6a8d-4ea5-bca6-8d9f731559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4:SharedWithUsers" minOccurs="0"/>
                <xsd:element ref="ns4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1b47b-220d-4a1d-af1d-9b262a736b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4981c62-b2eb-4d24-95bc-4270c392d0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915c-8981-485f-a885-994dcc6650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934cf61-9662-4b29-aeb8-b4ac7c921b56}" ma:internalName="TaxCatchAll" ma:showField="CatchAllData" ma:web="8723e1a0-6a8d-4ea5-bca6-8d9f731559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3e1a0-6a8d-4ea5-bca6-8d9f731559a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723e1a0-6a8d-4ea5-bca6-8d9f731559a1">
      <UserInfo>
        <DisplayName/>
        <AccountId xsi:nil="true"/>
        <AccountType/>
      </UserInfo>
    </SharedWithUsers>
    <lcf76f155ced4ddcb4097134ff3c332f xmlns="d011b47b-220d-4a1d-af1d-9b262a736b8f">
      <Terms xmlns="http://schemas.microsoft.com/office/infopath/2007/PartnerControls"/>
    </lcf76f155ced4ddcb4097134ff3c332f>
    <TaxCatchAll xmlns="a76c915c-8981-485f-a885-994dcc66509e" xsi:nil="true"/>
  </documentManagement>
</p:properties>
</file>

<file path=customXml/itemProps1.xml><?xml version="1.0" encoding="utf-8"?>
<ds:datastoreItem xmlns:ds="http://schemas.openxmlformats.org/officeDocument/2006/customXml" ds:itemID="{628CF769-6940-4E24-92B1-4F7352FAB3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BCFC9-F6D4-4F82-B3EC-8B8D51080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1b47b-220d-4a1d-af1d-9b262a736b8f"/>
    <ds:schemaRef ds:uri="a76c915c-8981-485f-a885-994dcc66509e"/>
    <ds:schemaRef ds:uri="8723e1a0-6a8d-4ea5-bca6-8d9f731559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51BB0D-DB85-44DC-ABD1-4B38922237BA}">
  <ds:schemaRefs>
    <ds:schemaRef ds:uri="http://schemas.microsoft.com/office/2006/metadata/properties"/>
    <ds:schemaRef ds:uri="http://schemas.microsoft.com/office/infopath/2007/PartnerControls"/>
    <ds:schemaRef ds:uri="8723e1a0-6a8d-4ea5-bca6-8d9f731559a1"/>
    <ds:schemaRef ds:uri="d011b47b-220d-4a1d-af1d-9b262a736b8f"/>
    <ds:schemaRef ds:uri="a76c915c-8981-485f-a885-994dcc6650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1569</Words>
  <Application>Microsoft Office PowerPoint</Application>
  <PresentationFormat>Widescreen</PresentationFormat>
  <Paragraphs>246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Schedule</vt:lpstr>
      <vt:lpstr>Pre-session preparation</vt:lpstr>
      <vt:lpstr>Pre-session preparation</vt:lpstr>
      <vt:lpstr>Pre-session preparation</vt:lpstr>
      <vt:lpstr>Session info and files</vt:lpstr>
      <vt:lpstr>PowerPoint Presentation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PowerPoint Presentation</vt:lpstr>
      <vt:lpstr>Publication-ready static maps in R</vt:lpstr>
      <vt:lpstr>PowerPoint Presentation</vt:lpstr>
      <vt:lpstr>PowerPoint Presentation</vt:lpstr>
      <vt:lpstr>Interactive maps and mixed data sources</vt:lpstr>
      <vt:lpstr>PowerPoint Presentation</vt:lpstr>
      <vt:lpstr>Publishing maps online</vt:lpstr>
      <vt:lpstr>Publishing maps online</vt:lpstr>
      <vt:lpstr>Publishing maps online</vt:lpstr>
      <vt:lpstr>Publishing maps online</vt:lpstr>
      <vt:lpstr>Publishing maps online</vt:lpstr>
      <vt:lpstr>Publishing maps online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Suzie Black</dc:creator>
  <cp:lastModifiedBy>Bodnar, Wanda</cp:lastModifiedBy>
  <cp:revision>65</cp:revision>
  <dcterms:created xsi:type="dcterms:W3CDTF">2023-01-17T11:07:41Z</dcterms:created>
  <dcterms:modified xsi:type="dcterms:W3CDTF">2026-01-20T19:53:24Z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1190100.00000000</vt:lpwstr>
  </property>
  <property fmtid="{D5CDD505-2E9C-101B-9397-08002B2CF9AE}" pid="3" name="ContentTypeId">
    <vt:lpwstr>0x0101005585F7A770D4F04A8DE80DA36C60E67C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